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</p:sldMasterIdLst>
  <p:sldIdLst>
    <p:sldId id="268" r:id="rId21"/>
    <p:sldId id="264" r:id="rId22"/>
    <p:sldId id="282" r:id="rId23"/>
    <p:sldId id="261" r:id="rId24"/>
    <p:sldId id="258" r:id="rId25"/>
    <p:sldId id="259" r:id="rId26"/>
    <p:sldId id="265" r:id="rId27"/>
    <p:sldId id="267" r:id="rId28"/>
    <p:sldId id="257" r:id="rId29"/>
    <p:sldId id="260" r:id="rId30"/>
    <p:sldId id="262" r:id="rId31"/>
    <p:sldId id="263" r:id="rId32"/>
    <p:sldId id="283" r:id="rId33"/>
    <p:sldId id="266" r:id="rId34"/>
    <p:sldId id="316" r:id="rId35"/>
    <p:sldId id="274" r:id="rId36"/>
    <p:sldId id="284" r:id="rId37"/>
    <p:sldId id="312" r:id="rId38"/>
    <p:sldId id="309" r:id="rId39"/>
    <p:sldId id="314" r:id="rId40"/>
    <p:sldId id="315" r:id="rId41"/>
    <p:sldId id="313" r:id="rId42"/>
    <p:sldId id="299" r:id="rId43"/>
    <p:sldId id="277" r:id="rId44"/>
    <p:sldId id="278" r:id="rId45"/>
    <p:sldId id="279" r:id="rId46"/>
    <p:sldId id="285" r:id="rId47"/>
    <p:sldId id="317" r:id="rId48"/>
    <p:sldId id="286" r:id="rId49"/>
    <p:sldId id="280" r:id="rId50"/>
    <p:sldId id="281" r:id="rId51"/>
    <p:sldId id="287" r:id="rId52"/>
    <p:sldId id="288" r:id="rId53"/>
    <p:sldId id="289" r:id="rId54"/>
    <p:sldId id="318" r:id="rId55"/>
    <p:sldId id="291" r:id="rId56"/>
    <p:sldId id="292" r:id="rId57"/>
    <p:sldId id="293" r:id="rId58"/>
    <p:sldId id="310" r:id="rId59"/>
    <p:sldId id="294" r:id="rId60"/>
    <p:sldId id="304" r:id="rId61"/>
    <p:sldId id="269" r:id="rId62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044" y="7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172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87471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702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022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3177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4034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1743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0572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633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66926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08878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799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9100" y="2368550"/>
            <a:ext cx="2806700" cy="434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2368550"/>
            <a:ext cx="8267700" cy="434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8531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862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71263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3109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21006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133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428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7057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7732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44769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814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9918-E7E9-4C5B-AFEB-0A75F2CFB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497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4988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9465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045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092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98142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9448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099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1466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6169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002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4E3-95DA-4EE7-AE67-44037C893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431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49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1763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9856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18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3068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9015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070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25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CB6F2-ABA6-45D2-9844-9EA1662D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983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58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7915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7354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8559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5701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863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05958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6815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012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122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7C2A7-B557-49EE-A35D-F452564B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309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8278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93742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577738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3226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6120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3714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3754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17835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364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79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ECFCD-F405-4571-A825-D480DF6AD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947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99839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28237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01898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9569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35891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07366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5202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99261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23424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87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DAFD4-8C47-42FA-A175-17A78D6A9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8259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1402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8016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16990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9080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262825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4274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862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3673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9945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64015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0BDE-0044-47FF-9C56-5381D7250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5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7706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1110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5560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9636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692911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51247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7510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47474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5722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04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D88C-A690-424B-A59A-E4FF428C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413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30782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270951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1246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0658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0878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34248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29369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1132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2276475"/>
            <a:ext cx="29654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6475"/>
            <a:ext cx="87439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9837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652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67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3889-DBF9-4854-A9B6-F0227158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3231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4185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88115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2496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98501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90613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8406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3222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42675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135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6480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1880-D6B4-440E-8B26-2052C4892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092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668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104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978842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5730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78865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14883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8444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715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6365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20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A744D-078C-456A-8397-73F8101E0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701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52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26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63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6433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987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5492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42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81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5404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4541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225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5390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89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362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869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9080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2816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4305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68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45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3604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61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34626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77860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988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7201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81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118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7712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8054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18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5813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2558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060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24266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3100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84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52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8781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0060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52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0011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134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846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9595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514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80350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1245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2565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8750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778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6472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3235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749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1112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1802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800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149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52308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85117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8570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741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2624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9366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48116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3045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753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523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3138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3301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165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0567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4452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724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082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436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9780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20985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1578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5716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1160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8103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3720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6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75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484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wit.ie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http://creativecommons.org/licenses/by-nc/3.0/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368550"/>
            <a:ext cx="11226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908050" y="4365625"/>
            <a:ext cx="11220450" cy="0"/>
          </a:xfrm>
          <a:prstGeom prst="line">
            <a:avLst/>
          </a:prstGeom>
          <a:noFill/>
          <a:ln w="12700">
            <a:solidFill>
              <a:srgbClr val="7E7E7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7450" y="4737100"/>
            <a:ext cx="5778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31" name="Rectangle 6"/>
          <p:cNvSpPr>
            <a:spLocks/>
          </p:cNvSpPr>
          <p:nvPr/>
        </p:nvSpPr>
        <p:spPr bwMode="auto">
          <a:xfrm>
            <a:off x="676275" y="4584700"/>
            <a:ext cx="2676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Produced </a:t>
            </a:r>
          </a:p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by</a:t>
            </a:r>
          </a:p>
        </p:txBody>
      </p:sp>
      <p:grpSp>
        <p:nvGrpSpPr>
          <p:cNvPr id="1032" name="Group 10"/>
          <p:cNvGrpSpPr>
            <a:grpSpLocks/>
          </p:cNvGrpSpPr>
          <p:nvPr/>
        </p:nvGrpSpPr>
        <p:grpSpPr bwMode="auto">
          <a:xfrm>
            <a:off x="3706813" y="6616700"/>
            <a:ext cx="4610100" cy="1371600"/>
            <a:chOff x="0" y="0"/>
            <a:chExt cx="2904" cy="864"/>
          </a:xfrm>
        </p:grpSpPr>
        <p:sp>
          <p:nvSpPr>
            <p:cNvPr id="1033" name="Rectangle 7"/>
            <p:cNvSpPr>
              <a:spLocks/>
            </p:cNvSpPr>
            <p:nvPr/>
          </p:nvSpPr>
          <p:spPr bwMode="auto">
            <a:xfrm>
              <a:off x="0" y="0"/>
              <a:ext cx="2904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Department of Computing, Maths &amp; Physics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Waterford Institute of Technology</a:t>
              </a:r>
            </a:p>
          </p:txBody>
        </p:sp>
        <p:sp>
          <p:nvSpPr>
            <p:cNvPr id="1034" name="Rectangle 8"/>
            <p:cNvSpPr>
              <a:spLocks/>
            </p:cNvSpPr>
            <p:nvPr/>
          </p:nvSpPr>
          <p:spPr bwMode="auto">
            <a:xfrm>
              <a:off x="0" y="475"/>
              <a:ext cx="8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http://www.wit.ie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1035" name="Rectangle 9"/>
            <p:cNvSpPr>
              <a:spLocks/>
            </p:cNvSpPr>
            <p:nvPr/>
          </p:nvSpPr>
          <p:spPr bwMode="auto">
            <a:xfrm>
              <a:off x="0" y="673"/>
              <a:ext cx="105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http://elearning.wit.ie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7411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708400"/>
            <a:ext cx="11861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Helvetica Neue" charset="0"/>
                <a:cs typeface="Helvetica Neue" charset="0"/>
                <a:sym typeface="Helvetica Neue" charset="0"/>
              </a:defRPr>
            </a:lvl1pPr>
            <a:lvl2pPr algn="l">
              <a:defRPr sz="1200">
                <a:solidFill>
                  <a:schemeClr val="tx1"/>
                </a:solidFill>
                <a:latin typeface="+mj-lt"/>
              </a:defRPr>
            </a:lvl2pPr>
            <a:lvl3pPr algn="l">
              <a:defRPr sz="1200">
                <a:solidFill>
                  <a:schemeClr val="tx1"/>
                </a:solidFill>
                <a:latin typeface="+mj-lt"/>
              </a:defRPr>
            </a:lvl3pPr>
            <a:lvl4pPr algn="l">
              <a:defRPr sz="1200">
                <a:solidFill>
                  <a:schemeClr val="tx1"/>
                </a:solidFill>
                <a:latin typeface="+mj-lt"/>
              </a:defRPr>
            </a:lvl4pPr>
            <a:lvl5pPr algn="l">
              <a:defRPr sz="1200">
                <a:solidFill>
                  <a:schemeClr val="tx1"/>
                </a:solidFill>
                <a:latin typeface="+mj-lt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9pPr>
          </a:lstStyle>
          <a:p>
            <a:pPr>
              <a:defRPr/>
            </a:pPr>
            <a:fld id="{2B3B4ED6-669F-48A5-8D8B-48A7B41B4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483" name="Line 2"/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0" name="Group 5"/>
          <p:cNvGrpSpPr>
            <a:grpSpLocks/>
          </p:cNvGrpSpPr>
          <p:nvPr/>
        </p:nvGrpSpPr>
        <p:grpSpPr bwMode="auto">
          <a:xfrm>
            <a:off x="4419600" y="3208338"/>
            <a:ext cx="4267200" cy="2900362"/>
            <a:chOff x="0" y="0"/>
            <a:chExt cx="2688" cy="1826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0"/>
              <a:ext cx="1863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Rectangle 4"/>
            <p:cNvSpPr>
              <a:spLocks/>
            </p:cNvSpPr>
            <p:nvPr/>
          </p:nvSpPr>
          <p:spPr bwMode="auto">
            <a:xfrm>
              <a:off x="0" y="754"/>
              <a:ext cx="2688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Except where otherwise noted, this content is licensed under a 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6"/>
                </a:rPr>
                <a:t>Creative Commons Attribution-NonCommercial 3.0 License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. 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endParaRPr lang="en-US" altLang="en-US" sz="16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For more information, please see http://creativecommons.org/licenses/by-nc/3.0/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7171" name="Line 2"/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243" name="Line 2"/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leastar@wit.i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netlivestats.com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eople/Berners-Lee/Weaving/" TargetMode="External"/><Relationship Id="rId2" Type="http://schemas.openxmlformats.org/officeDocument/2006/relationships/hyperlink" Target="http://www.w3.org/People/Berners-Lee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eleastar@tssg.org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amazon.com/gp/product/059610197X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895350" y="3086100"/>
            <a:ext cx="11226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606060"/>
                </a:solidFill>
                <a:ea typeface="Helvetica Neue" charset="0"/>
                <a:cs typeface="Helvetica Neue" charset="0"/>
              </a:rPr>
              <a:t>BSc Applied Computing / Forensics / </a:t>
            </a:r>
            <a:r>
              <a:rPr lang="en-US" altLang="en-US" sz="2600">
                <a:solidFill>
                  <a:srgbClr val="606060"/>
                </a:solidFill>
                <a:ea typeface="Helvetica Neue" charset="0"/>
                <a:cs typeface="Helvetica Neue" charset="0"/>
              </a:rPr>
              <a:t>Entertainment </a:t>
            </a:r>
            <a:r>
              <a:rPr lang="en-US" altLang="en-US" sz="2600" smtClean="0">
                <a:solidFill>
                  <a:srgbClr val="606060"/>
                </a:solidFill>
                <a:ea typeface="Helvetica Neue" charset="0"/>
                <a:cs typeface="Helvetica Neue" charset="0"/>
              </a:rPr>
              <a:t>Systems/ IOT</a:t>
            </a:r>
            <a:endParaRPr lang="en-US" altLang="en-US" sz="2600" dirty="0">
              <a:solidFill>
                <a:srgbClr val="606060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1530350"/>
            <a:ext cx="11226800" cy="1028700"/>
          </a:xfrm>
        </p:spPr>
        <p:txBody>
          <a:bodyPr/>
          <a:lstStyle/>
          <a:p>
            <a:pPr eaLnBrk="1" hangingPunct="1"/>
            <a:r>
              <a:rPr lang="en-US" altLang="en-US" sz="4200" smtClean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 Development</a:t>
            </a:r>
            <a:endParaRPr lang="en-US" altLang="en-US" sz="4200" smtClean="0">
              <a:latin typeface="Helvetica Neue Light" charset="0"/>
              <a:sym typeface="Helvetica Neue Light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4800600"/>
            <a:ext cx="5778500" cy="1981200"/>
          </a:xfrm>
        </p:spPr>
        <p:txBody>
          <a:bodyPr/>
          <a:lstStyle/>
          <a:p>
            <a:pPr marL="0" indent="0" eaLnBrk="1" hangingPunct="1"/>
            <a:r>
              <a:rPr lang="en-US" altLang="en-US" smtClean="0"/>
              <a:t>Eamonn de Leastar (</a:t>
            </a:r>
            <a:r>
              <a:rPr lang="en-US" altLang="en-US" smtClean="0">
                <a:hlinkClick r:id="rId2"/>
              </a:rPr>
              <a:t>edeleastar@wit.ie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r>
              <a:rPr lang="en-US" altLang="en-US" smtClean="0"/>
              <a:t>Dr. Brenda Mullally (</a:t>
            </a:r>
            <a:r>
              <a:rPr lang="en-US" altLang="en-US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endParaRPr lang="en-US" altLang="en-US" smtClean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2013E3-9064-4A75-BAAD-B3DA3161A75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 01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3900" y="8661400"/>
            <a:ext cx="9779000" cy="812800"/>
          </a:xfrm>
        </p:spPr>
        <p:txBody>
          <a:bodyPr/>
          <a:lstStyle/>
          <a:p>
            <a:pPr eaLnBrk="1" hangingPunct="1"/>
            <a:r>
              <a:rPr lang="en-US" altLang="en-US" smtClean="0"/>
              <a:t>A document rendered (displayed) in a browser </a:t>
            </a:r>
          </a:p>
        </p:txBody>
      </p:sp>
      <p:sp>
        <p:nvSpPr>
          <p:cNvPr id="30726" name="Rectangle 4"/>
          <p:cNvSpPr>
            <a:spLocks/>
          </p:cNvSpPr>
          <p:nvPr/>
        </p:nvSpPr>
        <p:spPr bwMode="auto">
          <a:xfrm>
            <a:off x="376238" y="2578100"/>
            <a:ext cx="270192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files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documents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folders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directories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media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80" y="340296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43D896-5646-4538-86AA-9CDFDE388D2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8600" y="8547100"/>
            <a:ext cx="10033000" cy="9271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actual document text - but poorly structured (indented)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614738"/>
            <a:ext cx="107918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A89FB2-55A5-4BC2-AEC6-0566CCE835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8775700"/>
            <a:ext cx="11595100" cy="7874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Exactly the same document - pleasingly indented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608C2F3-0F9E-4E22-86E1-F340C537CBF4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8" y="556320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0B448-0461-4668-A7C2-D53C126273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368300" y="32004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671EF-7744-41C5-9108-F72507DEDCC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Internet 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728" y="2356520"/>
            <a:ext cx="5714876" cy="65659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830513"/>
            <a:ext cx="67945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14600"/>
            <a:ext cx="5867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Global network infrastructure connecting millions of computers. </a:t>
            </a:r>
          </a:p>
          <a:p>
            <a:r>
              <a:rPr lang="en-GB" dirty="0" smtClean="0"/>
              <a:t>More than 190 countries linked</a:t>
            </a:r>
          </a:p>
          <a:p>
            <a:r>
              <a:rPr lang="en-GB" dirty="0" smtClean="0"/>
              <a:t>3,137,102,200 Internet users (04/06/2015 </a:t>
            </a:r>
            <a:r>
              <a:rPr lang="en-GB" dirty="0" smtClean="0">
                <a:hlinkClick r:id="rId2"/>
              </a:rPr>
              <a:t>www.internetlivestats.com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952,105,920 websites.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53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AD3EE-40E9-413A-802E-4232E87586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Underlying nature of the Internet - </a:t>
            </a:r>
            <a:br>
              <a:rPr lang="en-US" altLang="en-US" smtClean="0"/>
            </a:br>
            <a:r>
              <a:rPr lang="en-US" altLang="en-US" smtClean="0"/>
              <a:t>Protocols &amp; Standards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61300" y="2197100"/>
            <a:ext cx="4000500" cy="72517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Email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SMTP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POP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IMAP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File Transfer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 over 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Login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Telnet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Web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HTTP, HTML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Messaging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XMPP</a:t>
            </a:r>
          </a:p>
        </p:txBody>
      </p:sp>
      <p:sp>
        <p:nvSpPr>
          <p:cNvPr id="35845" name="Rectangle 3"/>
          <p:cNvSpPr>
            <a:spLocks/>
          </p:cNvSpPr>
          <p:nvPr/>
        </p:nvSpPr>
        <p:spPr bwMode="auto">
          <a:xfrm>
            <a:off x="571500" y="2527300"/>
            <a:ext cx="67183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 irony is that in all its various guises -- commerce, research, and surfing -- the Web is already so much a part of our lives that familiarity has clouded our perception of the Web itself.</a:t>
            </a:r>
          </a:p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  <a:hlinkClick r:id="rId2"/>
              </a:rPr>
              <a:t>Tim Berners-Lee</a:t>
            </a: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in </a:t>
            </a: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Weaving the Web</a:t>
            </a:r>
            <a:endParaRPr lang="en-US" altLang="en-US" sz="3600">
              <a:latin typeface="Lucida Grande" charset="0"/>
              <a:ea typeface="Lucida Grande" charset="0"/>
              <a:cs typeface="Lucida Grande" charset="0"/>
              <a:sym typeface="Lucida Grande" charset="0"/>
              <a:hlinkClick r:id="rId3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  <a:hlinkClick r:id="rId3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B976-9B69-46D5-9BCF-60B376E92CB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44037" name="AutoShape 3"/>
          <p:cNvSpPr>
            <a:spLocks/>
          </p:cNvSpPr>
          <p:nvPr/>
        </p:nvSpPr>
        <p:spPr bwMode="auto">
          <a:xfrm>
            <a:off x="368300" y="42418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world wide web is a huge globally distributed collection of information and data that can be accessed via the internet with the help of </a:t>
            </a:r>
            <a:r>
              <a:rPr lang="en-US" altLang="en-US" dirty="0" err="1" smtClean="0"/>
              <a:t>of</a:t>
            </a:r>
            <a:r>
              <a:rPr lang="en-US" altLang="en-US" dirty="0" smtClean="0"/>
              <a:t> http: Hypertext Transfer Protocol</a:t>
            </a:r>
          </a:p>
          <a:p>
            <a:r>
              <a:rPr lang="en-US" altLang="en-US" dirty="0" smtClean="0"/>
              <a:t>WWW has made the Internet the most important communication medium of our days.</a:t>
            </a:r>
          </a:p>
          <a:p>
            <a:r>
              <a:rPr lang="en-US" altLang="en-US" dirty="0" smtClean="0"/>
              <a:t>Thanks to the simple to use graphical interface – The Web Browser – the WWW provides everyone with simple access to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8" descr="http://upload.wikimedia.org/wikipedia/commons/7/75/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6460976"/>
            <a:ext cx="3614000" cy="29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9453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Evolution of the Web - 1990-2012</a:t>
            </a:r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780456"/>
            <a:ext cx="12738100" cy="73448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D1364-CB97-494C-B2CF-296DE041A5F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2.0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18786" name="Picture 2" descr="https://farm2.staticflickr.com/1320/5107418037_b0162e1c54_o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" y="2086117"/>
            <a:ext cx="10801200" cy="66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234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19810" name="Picture 2" descr="http://blogcomercioelectronico.com/wp-content/uploads/2013/07/El-Prisma-de-la-Conversacion-en-la-Estrategia-Digi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0"/>
            <a:ext cx="121920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64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7762" name="Picture 2" descr="http://upload.wikimedia.org/wikipedia/commons/e/e2/Responsive_Web_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860576"/>
            <a:ext cx="1159328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253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3F54E-39FE-4D3B-B988-23B53AB3C64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Web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 &amp; Standards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Protocol : agreed vocabulary to enable two programs to communicate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Standard: an agreed definition of the structure and meaning of a document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Protocol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Transfer Protocol - HTTP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Standard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Markup Language - HTML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Servers and Web Browsers use HTTP to exchange HTML documents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7C5F0-DE48-4D38-B136-15572D6975A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Clients and Servers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171700"/>
            <a:ext cx="11861800" cy="6565900"/>
          </a:xfrm>
        </p:spPr>
        <p:txBody>
          <a:bodyPr/>
          <a:lstStyle/>
          <a:p>
            <a:pPr eaLnBrk="1" hangingPunct="1"/>
            <a:r>
              <a:rPr lang="en-US" altLang="en-US" smtClean="0"/>
              <a:t>Client/Server Computing: </a:t>
            </a:r>
          </a:p>
          <a:p>
            <a:pPr marL="711200" lvl="1" eaLnBrk="1" hangingPunct="1"/>
            <a:r>
              <a:rPr lang="en-US" altLang="en-US" smtClean="0"/>
              <a:t>The interaction between two programs when they communicate across a network. </a:t>
            </a:r>
          </a:p>
          <a:p>
            <a:pPr marL="711200" lvl="1" eaLnBrk="1" hangingPunct="1"/>
            <a:r>
              <a:rPr lang="en-US" altLang="en-US" smtClean="0"/>
              <a:t>A program at one site sends a request to a program at another site and awaits a response. </a:t>
            </a:r>
          </a:p>
          <a:p>
            <a:pPr marL="711200" lvl="1" eaLnBrk="1" hangingPunct="1"/>
            <a:r>
              <a:rPr lang="en-US" altLang="en-US" smtClean="0"/>
              <a:t>The requesting program is called a client; the program satisfying the request is called the server.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442200"/>
            <a:ext cx="60706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428894-1847-449C-A3A1-6DCED6CB1A3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Server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2143125"/>
            <a:ext cx="139319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EE19D0-B354-4A24-BDFC-94B559159672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Client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5"/>
            <a:ext cx="126238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04F757-EDFB-4380-B680-32537DD45BF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Hyper Text Markup Language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tells your browser about the structure of your document: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headings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paragraphs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emphasis, etc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to linked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images to be displayed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Given this information, browsers have built-in default rules for how to display each of these elements.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This information is conveyed using “Tags”, this denote the intention of the author regarding the structure and display of the document.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HTML document is called a ‘page’</a:t>
            </a:r>
          </a:p>
          <a:p>
            <a:r>
              <a:rPr lang="en-GB" dirty="0" smtClean="0"/>
              <a:t>The starting page of a site is called the ‘homepage’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language should only be used for the description of the document structure and not to describe the document presentation</a:t>
            </a:r>
          </a:p>
          <a:p>
            <a:r>
              <a:rPr lang="en-GB" dirty="0" smtClean="0"/>
              <a:t>Every HTML document consists of two parts: </a:t>
            </a:r>
          </a:p>
          <a:p>
            <a:pPr lvl="1"/>
            <a:r>
              <a:rPr lang="en-GB" dirty="0" smtClean="0"/>
              <a:t>Document ‘header’: contains information about the document.</a:t>
            </a:r>
          </a:p>
          <a:p>
            <a:pPr lvl="1"/>
            <a:r>
              <a:rPr lang="en-GB" dirty="0" smtClean="0"/>
              <a:t>Document ‘body’: contains the content of the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1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CEA41C-85E5-47C7-91B5-09EF2A325FA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Tags (more correctly called Elements)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75300" y="2324100"/>
            <a:ext cx="6375400" cy="65659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Grouped by purpose: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Structural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&lt;html&gt;, &lt;head&gt;, &lt;title&gt;, &lt;body&gt;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Heading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&lt;h1&gt;, &lt;h2&gt;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&lt;p&gt;, &lt;em&gt;</a:t>
            </a:r>
          </a:p>
          <a:p>
            <a:pPr marL="1155700" lvl="2" eaLnBrk="1" hangingPunct="1">
              <a:spcBef>
                <a:spcPct val="0"/>
              </a:spcBef>
            </a:pPr>
            <a:endParaRPr lang="en-US" altLang="en-US" sz="2400" smtClean="0"/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Hypertext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&lt;a&gt;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Image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&lt;img&gt;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Style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&lt;style&gt;</a:t>
            </a:r>
          </a:p>
        </p:txBody>
      </p:sp>
      <p:sp>
        <p:nvSpPr>
          <p:cNvPr id="52229" name="Rectangle 3"/>
          <p:cNvSpPr>
            <a:spLocks/>
          </p:cNvSpPr>
          <p:nvPr/>
        </p:nvSpPr>
        <p:spPr bwMode="auto">
          <a:xfrm>
            <a:off x="1433513" y="2997200"/>
            <a:ext cx="1679575" cy="570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&lt;html&gt;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&lt;head&gt;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&lt;title&gt;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&lt;body&gt;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&lt;h1&gt;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&lt;h2&gt;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&lt;em&gt;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&lt;a&gt;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&lt;img&gt;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&lt;style&gt;</a:t>
            </a:r>
          </a:p>
        </p:txBody>
      </p:sp>
      <p:sp>
        <p:nvSpPr>
          <p:cNvPr id="52230" name="Rectangle 4"/>
          <p:cNvSpPr>
            <a:spLocks/>
          </p:cNvSpPr>
          <p:nvPr/>
        </p:nvSpPr>
        <p:spPr bwMode="auto">
          <a:xfrm>
            <a:off x="0" y="2171700"/>
            <a:ext cx="482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i="1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Tags for this week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7F432-FC5F-41D3-ACC0-BDCC2703524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23557" name="AutoShape 3"/>
          <p:cNvSpPr>
            <a:spLocks/>
          </p:cNvSpPr>
          <p:nvPr/>
        </p:nvSpPr>
        <p:spPr bwMode="auto">
          <a:xfrm>
            <a:off x="368300" y="22479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8" y="596900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3AEAD-CFF1-42C2-ABE2-4A3A6082818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Page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9158" name="Oval 4"/>
          <p:cNvSpPr>
            <a:spLocks/>
          </p:cNvSpPr>
          <p:nvPr/>
        </p:nvSpPr>
        <p:spPr bwMode="auto">
          <a:xfrm>
            <a:off x="5041900" y="5969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49159" name="Oval 5"/>
          <p:cNvSpPr>
            <a:spLocks/>
          </p:cNvSpPr>
          <p:nvPr/>
        </p:nvSpPr>
        <p:spPr bwMode="auto">
          <a:xfrm>
            <a:off x="6502400" y="1564432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49160" name="Oval 6"/>
          <p:cNvSpPr>
            <a:spLocks/>
          </p:cNvSpPr>
          <p:nvPr/>
        </p:nvSpPr>
        <p:spPr bwMode="auto">
          <a:xfrm>
            <a:off x="4819829" y="2572544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49161" name="Oval 7"/>
          <p:cNvSpPr>
            <a:spLocks/>
          </p:cNvSpPr>
          <p:nvPr/>
        </p:nvSpPr>
        <p:spPr bwMode="auto">
          <a:xfrm>
            <a:off x="6502400" y="3822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49162" name="Oval 8"/>
          <p:cNvSpPr>
            <a:spLocks/>
          </p:cNvSpPr>
          <p:nvPr/>
        </p:nvSpPr>
        <p:spPr bwMode="auto">
          <a:xfrm>
            <a:off x="8302600" y="638896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36" y="1420416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FC0A9-5BEB-4267-89C2-061151A0209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0182" name="Oval 4"/>
          <p:cNvSpPr>
            <a:spLocks/>
          </p:cNvSpPr>
          <p:nvPr/>
        </p:nvSpPr>
        <p:spPr bwMode="auto">
          <a:xfrm>
            <a:off x="5426844" y="2492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50183" name="Oval 5"/>
          <p:cNvSpPr>
            <a:spLocks/>
          </p:cNvSpPr>
          <p:nvPr/>
        </p:nvSpPr>
        <p:spPr bwMode="auto">
          <a:xfrm>
            <a:off x="5978032" y="377064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50184" name="Oval 6"/>
          <p:cNvSpPr>
            <a:spLocks/>
          </p:cNvSpPr>
          <p:nvPr/>
        </p:nvSpPr>
        <p:spPr bwMode="auto">
          <a:xfrm>
            <a:off x="4855344" y="4827789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50185" name="Oval 7"/>
          <p:cNvSpPr>
            <a:spLocks/>
          </p:cNvSpPr>
          <p:nvPr/>
        </p:nvSpPr>
        <p:spPr bwMode="auto">
          <a:xfrm>
            <a:off x="8734648" y="5473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50186" name="Oval 8"/>
          <p:cNvSpPr>
            <a:spLocks/>
          </p:cNvSpPr>
          <p:nvPr/>
        </p:nvSpPr>
        <p:spPr bwMode="auto">
          <a:xfrm>
            <a:off x="11378275" y="3200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2F5D9-F3BF-4EAE-9EF6-993F2B2874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Complete</a:t>
            </a:r>
            <a:br>
              <a:rPr lang="en-US" altLang="en-US" smtClean="0"/>
            </a:br>
            <a:r>
              <a:rPr lang="en-US" altLang="en-US" smtClean="0"/>
              <a:t>List.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4483100" cy="65659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533400"/>
            <a:ext cx="7454900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FCE25A-6889-48DE-82B9-0AA347D419C1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(1)</a:t>
            </a:r>
          </a:p>
        </p:txBody>
      </p:sp>
      <p:sp>
        <p:nvSpPr>
          <p:cNvPr id="54276" name="Rectangle 2"/>
          <p:cNvSpPr>
            <a:spLocks/>
          </p:cNvSpPr>
          <p:nvPr/>
        </p:nvSpPr>
        <p:spPr bwMode="auto">
          <a:xfrm>
            <a:off x="3097213" y="152400"/>
            <a:ext cx="9779000" cy="9144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Structural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body, head, html, title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address, blockquote, br, cite, code, dfn, div, em, h1, h2, h3, h4, h5, h6, kbd, p, pre, q, samp, span, strong, var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Heading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h1, h2, h3, h4, h5, h6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Block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address, blockquote, div, p, pre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Inline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br, cite, code, dfn, em, kbd, q, samp, span, strong, var</a:t>
            </a: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Hypertext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List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dl, dt, dd, ol, ul, li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Applet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applet,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 Extensions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Presentation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b, big, hr, i, small, sub, sup, tt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Edit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del, ins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Bi-directional 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bdo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label, select, option, textarea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select, option, textarea, button, fieldset, label, legend, optgroup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7EE10B-2C11-4119-8D20-121CC605993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5299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(2)</a:t>
            </a:r>
          </a:p>
        </p:txBody>
      </p:sp>
      <p:sp>
        <p:nvSpPr>
          <p:cNvPr id="55300" name="Rectangle 2"/>
          <p:cNvSpPr>
            <a:spLocks/>
          </p:cNvSpPr>
          <p:nvPr/>
        </p:nvSpPr>
        <p:spPr bwMode="auto">
          <a:xfrm>
            <a:off x="3759200" y="482600"/>
            <a:ext cx="8229600" cy="83185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tr, col, colgroup, tbody, thead, tfoot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Image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img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Client-side Imagemap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area, 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Object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object,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frameset, frame, noframes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Metainformation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meta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script, noscript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Legacy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basefont, center, dir, font, isindex, menu, s, strike, u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2140496"/>
            <a:ext cx="1201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5630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790FB-B28E-4D26-A076-F0E9C0804BA1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Labs Philosophy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 by Doing</a:t>
            </a:r>
          </a:p>
          <a:p>
            <a:pPr eaLnBrk="1" hangingPunct="1"/>
            <a:r>
              <a:rPr lang="en-US" altLang="en-US" smtClean="0"/>
              <a:t>Supported by reading Associated chapter in Head First HTML (in general, 1 chapter per lab)</a:t>
            </a:r>
          </a:p>
          <a:p>
            <a:pPr eaLnBrk="1" hangingPunct="1"/>
            <a:r>
              <a:rPr lang="en-US" altLang="en-US" smtClean="0"/>
              <a:t>Supervised by module team</a:t>
            </a:r>
          </a:p>
          <a:p>
            <a:pPr eaLnBrk="1" hangingPunct="1"/>
            <a:r>
              <a:rPr lang="en-US" altLang="en-US" i="1" smtClean="0"/>
              <a:t>Do Exercises</a:t>
            </a:r>
            <a:r>
              <a:rPr lang="en-US" altLang="en-US" smtClean="0"/>
              <a:t> &amp; </a:t>
            </a:r>
            <a:r>
              <a:rPr lang="en-US" altLang="en-US" i="1" smtClean="0"/>
              <a:t>Don’t be afraid to experiment</a:t>
            </a:r>
            <a:r>
              <a:rPr lang="en-US" altLang="en-US" smtClean="0"/>
              <a:t> - </a:t>
            </a:r>
            <a:r>
              <a:rPr lang="en-US" altLang="en-US" b="1" i="1" smtClean="0"/>
              <a:t>you cant break the web!</a:t>
            </a:r>
            <a:endParaRPr lang="en-US" altLang="en-US" b="1" i="1" smtClean="0"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9EBBE-36B6-4FDB-BE7C-E5FE6D8CEC88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2806700" cy="13970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E63F28-F9A8-4BB0-B66E-7911686D0162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sp>
        <p:nvSpPr>
          <p:cNvPr id="59397" name="Content Placeholder 1"/>
          <p:cNvSpPr>
            <a:spLocks noGrp="1"/>
          </p:cNvSpPr>
          <p:nvPr>
            <p:ph idx="1"/>
          </p:nvPr>
        </p:nvSpPr>
        <p:spPr>
          <a:xfrm>
            <a:off x="10102800" y="2324100"/>
            <a:ext cx="2330500" cy="656590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 smtClean="0"/>
              <a:t>Weekly topic area with links to pdf document for each lecture and a link to the current weekly lab.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96280"/>
            <a:ext cx="9144000" cy="86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004592"/>
            <a:ext cx="86391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75AF98-D07D-4BA3-9519-AF0F5CC069CC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58584" y="412304"/>
            <a:ext cx="4089400" cy="200025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Steps</a:t>
            </a:r>
          </a:p>
          <a:p>
            <a:pPr eaLnBrk="1" hangingPunct="1"/>
            <a:r>
              <a:rPr lang="en-US" altLang="en-US" dirty="0" smtClean="0"/>
              <a:t>Instructions for each step</a:t>
            </a:r>
          </a:p>
          <a:p>
            <a:pPr eaLnBrk="1" hangingPunct="1"/>
            <a:endParaRPr lang="en-US" altLang="en-US" dirty="0" smtClean="0"/>
          </a:p>
        </p:txBody>
      </p:sp>
      <p:cxnSp>
        <p:nvCxnSpPr>
          <p:cNvPr id="60422" name="Straight Arrow Connector 5"/>
          <p:cNvCxnSpPr>
            <a:cxnSpLocks noChangeShapeType="1"/>
          </p:cNvCxnSpPr>
          <p:nvPr/>
        </p:nvCxnSpPr>
        <p:spPr bwMode="auto">
          <a:xfrm flipH="1">
            <a:off x="7438504" y="628328"/>
            <a:ext cx="863824" cy="223224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3" name="Straight Arrow Connector 2"/>
          <p:cNvCxnSpPr>
            <a:cxnSpLocks noChangeShapeType="1"/>
          </p:cNvCxnSpPr>
          <p:nvPr/>
        </p:nvCxnSpPr>
        <p:spPr bwMode="auto">
          <a:xfrm flipH="1">
            <a:off x="8374608" y="2068488"/>
            <a:ext cx="2233142" cy="316835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65696" y="5812904"/>
            <a:ext cx="5184576" cy="65659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en-US" dirty="0" smtClean="0"/>
              <a:t>Typical Step: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Short motivation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Screen shots to show outcome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Some html to type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More screen shots to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show expected outcome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Not a race! - Take your </a:t>
            </a:r>
            <a:r>
              <a:rPr lang="en-GB" altLang="en-US" dirty="0" smtClean="0"/>
              <a:t>time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2 hours timetabled/supervised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Reflect as you go along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13680-619F-4392-BE66-B79DB551755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96280"/>
            <a:ext cx="10850469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15" y="1924472"/>
            <a:ext cx="4962525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596109"/>
            <a:ext cx="4695825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47F06-A965-42BC-AECA-F9FE4E3D6BB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Web Development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552700"/>
            <a:ext cx="11861800" cy="6743700"/>
          </a:xfrm>
        </p:spPr>
        <p:txBody>
          <a:bodyPr/>
          <a:lstStyle/>
          <a:p>
            <a:pPr eaLnBrk="1" hangingPunct="1"/>
            <a:r>
              <a:rPr lang="en-US" altLang="en-US" smtClean="0"/>
              <a:t>Tuition Team: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Eamonn de Leastar (</a:t>
            </a:r>
            <a:r>
              <a:rPr lang="en-US" altLang="en-US" u="sng" smtClean="0">
                <a:hlinkClick r:id="rId2"/>
              </a:rPr>
              <a:t>edeleastar@tssg.org</a:t>
            </a:r>
            <a:r>
              <a:rPr lang="en-US" altLang="en-US" smtClean="0"/>
              <a:t>)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Dr. Brenda Mullally (</a:t>
            </a:r>
            <a:r>
              <a:rPr lang="en-US" altLang="en-US" u="sng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smtClean="0"/>
              <a:t>12 Week Module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Lecture 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+1 x 2 hour supervised lab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100% Continuous assessment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Assignments during term.</a:t>
            </a: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D6AF-88D9-47F3-87B2-278750C5DF5E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 for Lab 01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Be able to download and install Sublime Text 2, and understand its key features.</a:t>
            </a:r>
          </a:p>
          <a:p>
            <a:pPr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</a:t>
            </a:r>
            <a:r>
              <a:rPr lang="en-US" altLang="en-US" dirty="0" err="1" smtClean="0"/>
              <a:t>WebDevelopment</a:t>
            </a:r>
            <a:r>
              <a:rPr lang="en-US" altLang="en-US" dirty="0" smtClean="0"/>
              <a:t> folder to contain a new Lab folder each week.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simple static web site, and be able to manage it within the Sublime </a:t>
            </a:r>
            <a:r>
              <a:rPr lang="en-GB" altLang="en-US" dirty="0" smtClean="0"/>
              <a:t>environment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GB" altLang="en-US" dirty="0" smtClean="0"/>
          </a:p>
          <a:p>
            <a:pPr>
              <a:spcBef>
                <a:spcPct val="0"/>
              </a:spcBef>
            </a:pPr>
            <a:r>
              <a:rPr lang="en-GB" altLang="en-US" dirty="0" smtClean="0"/>
              <a:t>Familiar with the following HTML elements:</a:t>
            </a:r>
          </a:p>
          <a:p>
            <a:pPr lvl="2">
              <a:spcBef>
                <a:spcPct val="0"/>
              </a:spcBef>
            </a:pPr>
            <a:r>
              <a:rPr lang="en-GB" altLang="en-US" dirty="0" smtClean="0"/>
              <a:t>&lt;html&gt; &lt;head&gt; &lt;title&gt; &lt;link&gt; &lt;body&gt; &lt;h1&gt; &lt;h2&gt; &lt;p&gt; &lt;a&gt; &lt;</a:t>
            </a:r>
            <a:r>
              <a:rPr lang="en-GB" altLang="en-US" dirty="0" err="1" smtClean="0"/>
              <a:t>img</a:t>
            </a:r>
            <a:r>
              <a:rPr lang="en-GB" altLang="en-US" dirty="0" smtClean="0"/>
              <a:t>&gt; &lt;</a:t>
            </a:r>
            <a:r>
              <a:rPr lang="en-GB" altLang="en-US" dirty="0" err="1" smtClean="0"/>
              <a:t>ul</a:t>
            </a:r>
            <a:r>
              <a:rPr lang="en-GB" altLang="en-US" dirty="0" smtClean="0"/>
              <a:t>&gt; and &lt;</a:t>
            </a:r>
            <a:r>
              <a:rPr lang="en-GB" altLang="en-US" dirty="0" err="1" smtClean="0"/>
              <a:t>ol</a:t>
            </a:r>
            <a:r>
              <a:rPr lang="en-GB" altLang="en-US" dirty="0" smtClean="0"/>
              <a:t>&gt;</a:t>
            </a:r>
            <a:endParaRPr lang="en-US" altLang="en-US" dirty="0" smtClean="0"/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1A254-A400-4E4F-BB44-3DD90F50E7C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Good Luck!</a:t>
            </a:r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7BB41-6B7C-474B-8C0F-F592AE3790B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Text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59944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Head First HTML and CSS,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Edition. By Freeman, Elisabeth and Eric Freeman. 2012. </a:t>
            </a:r>
            <a:r>
              <a:rPr lang="en-US" altLang="en-US" u="sng" dirty="0" smtClean="0">
                <a:hlinkClick r:id="rId2"/>
              </a:rPr>
              <a:t>Head First HTML with CSS &amp; XHTML </a:t>
            </a:r>
            <a:r>
              <a:rPr lang="en-US" altLang="en-US" dirty="0" smtClean="0"/>
              <a:t>. O'Reilly &amp; Associates. 658 p. ISBN </a:t>
            </a:r>
            <a:r>
              <a:rPr lang="en-GB" dirty="0" smtClean="0"/>
              <a:t>978-0-596-15990-0 </a:t>
            </a:r>
          </a:p>
          <a:p>
            <a:pPr eaLnBrk="1" hangingPunct="1">
              <a:defRPr/>
            </a:pPr>
            <a:r>
              <a:rPr lang="en-US" altLang="en-US" dirty="0" smtClean="0"/>
              <a:t>£17 on amazon (new)</a:t>
            </a:r>
          </a:p>
          <a:p>
            <a:pPr marL="0" indent="0" eaLnBrk="1" hangingPunct="1">
              <a:buFont typeface="Helvetica Neue" charset="0"/>
              <a:buNone/>
              <a:defRPr/>
            </a:pP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2716560"/>
            <a:ext cx="5040560" cy="57730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DC816F-1CBE-4725-9C91-C63B8109873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-25400"/>
            <a:ext cx="5324475" cy="97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177800"/>
            <a:ext cx="9361487" cy="85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298BCA-9EB6-437C-A20D-110C53C5D46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6850"/>
            <a:ext cx="7775575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F4746A-6C74-4969-B6B3-B07B1AF63E5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89013"/>
            <a:ext cx="6238875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04913"/>
            <a:ext cx="59531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7568A-57B0-408F-80E1-A0400CA309A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215900"/>
            <a:ext cx="11861800" cy="1397000"/>
          </a:xfrm>
        </p:spPr>
        <p:txBody>
          <a:bodyPr/>
          <a:lstStyle/>
          <a:p>
            <a:pPr eaLnBrk="1" hangingPunct="1"/>
            <a:r>
              <a:rPr lang="en-US" altLang="en-US" smtClean="0"/>
              <a:t>Topics in Web Development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language of the Web: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Hypertext Markup Language - HTML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Cascading Style Sheets - CSS</a:t>
            </a:r>
          </a:p>
          <a:p>
            <a:pPr eaLnBrk="1" hangingPunct="1">
              <a:spcBef>
                <a:spcPts val="3200"/>
              </a:spcBef>
            </a:pPr>
            <a:endParaRPr lang="en-US" altLang="en-US" dirty="0" smtClean="0"/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... by building over successive labs a simple web site from scratch.</a:t>
            </a:r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Focus on the structure and meaning of: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sz="3600" dirty="0" smtClean="0"/>
              <a:t>CODE</a:t>
            </a:r>
            <a:r>
              <a:rPr lang="en-US" altLang="en-US" sz="4800" i="1" dirty="0" smtClean="0"/>
              <a:t> - html, </a:t>
            </a:r>
            <a:r>
              <a:rPr lang="en-US" altLang="en-US" sz="4800" i="1" dirty="0" err="1" smtClean="0"/>
              <a:t>css</a:t>
            </a:r>
            <a:endParaRPr lang="en-US" altLang="en-US" sz="4800" i="1" dirty="0" smtClean="0"/>
          </a:p>
        </p:txBody>
      </p:sp>
      <p:sp>
        <p:nvSpPr>
          <p:cNvPr id="29701" name="AutoShape 3"/>
          <p:cNvSpPr>
            <a:spLocks/>
          </p:cNvSpPr>
          <p:nvPr/>
        </p:nvSpPr>
        <p:spPr bwMode="auto">
          <a:xfrm>
            <a:off x="609600" y="7226300"/>
            <a:ext cx="8420100" cy="1016000"/>
          </a:xfrm>
          <a:prstGeom prst="roundRect">
            <a:avLst>
              <a:gd name="adj" fmla="val 1875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Lab Title">
  <a:themeElements>
    <a:clrScheme name="Lab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b Titl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Lab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nal &amp; CC">
  <a:themeElements>
    <a:clrScheme name="Final &amp; C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nal &amp; CC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Final &amp; C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Pages>0</Pages>
  <Words>1301</Words>
  <Characters>0</Characters>
  <Application>Microsoft Office PowerPoint</Application>
  <PresentationFormat>Custom</PresentationFormat>
  <Lines>0</Lines>
  <Paragraphs>286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42</vt:i4>
      </vt:variant>
    </vt:vector>
  </HeadingPairs>
  <TitlesOfParts>
    <vt:vector size="70" baseType="lpstr">
      <vt:lpstr>ヒラギノ角ゴ ProN W3</vt:lpstr>
      <vt:lpstr>Courier</vt:lpstr>
      <vt:lpstr>Gill Sans</vt:lpstr>
      <vt:lpstr>Helvetica Neue</vt:lpstr>
      <vt:lpstr>Helvetica Neue Light</vt:lpstr>
      <vt:lpstr>Helvetica Neue UltraLight</vt:lpstr>
      <vt:lpstr>Lucida Grande</vt:lpstr>
      <vt:lpstr>ヒラギノ角ゴ ProN W6</vt:lpstr>
      <vt:lpstr>Lab Title</vt:lpstr>
      <vt:lpstr>Title &amp; Bullets</vt:lpstr>
      <vt:lpstr>Final &amp; CC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Photo - 3 Up</vt:lpstr>
      <vt:lpstr>Photo - 4 Up</vt:lpstr>
      <vt:lpstr>Title &amp; Bullets - Left</vt:lpstr>
      <vt:lpstr>Title &amp; Bullets - Right</vt:lpstr>
      <vt:lpstr>Bullets</vt:lpstr>
      <vt:lpstr>Title - Top</vt:lpstr>
      <vt:lpstr>Blank</vt:lpstr>
      <vt:lpstr>Photo - Vertical</vt:lpstr>
      <vt:lpstr>Title &amp; Subtitle</vt:lpstr>
      <vt:lpstr>Title - Center</vt:lpstr>
      <vt:lpstr>Photo - 2 Up Landscape</vt:lpstr>
      <vt:lpstr>Photo - Horizontal</vt:lpstr>
      <vt:lpstr>Web Development</vt:lpstr>
      <vt:lpstr>Agenda</vt:lpstr>
      <vt:lpstr>Agenda</vt:lpstr>
      <vt:lpstr>Web Development</vt:lpstr>
      <vt:lpstr>Recommended Text</vt:lpstr>
      <vt:lpstr>PowerPoint Presentation</vt:lpstr>
      <vt:lpstr>PowerPoint Presentation</vt:lpstr>
      <vt:lpstr>PowerPoint Presentation</vt:lpstr>
      <vt:lpstr>Topics in Web Development</vt:lpstr>
      <vt:lpstr>Lab 01</vt:lpstr>
      <vt:lpstr>PowerPoint Presentation</vt:lpstr>
      <vt:lpstr>PowerPoint Presentation</vt:lpstr>
      <vt:lpstr>Agenda</vt:lpstr>
      <vt:lpstr>The Internet </vt:lpstr>
      <vt:lpstr>The Internet </vt:lpstr>
      <vt:lpstr>Underlying nature of the Internet -  Protocols &amp; Standards</vt:lpstr>
      <vt:lpstr>Agenda</vt:lpstr>
      <vt:lpstr>World Wide Web</vt:lpstr>
      <vt:lpstr>Evolution of the Web - 1990-2012</vt:lpstr>
      <vt:lpstr>Web 2.0</vt:lpstr>
      <vt:lpstr>PowerPoint Presentation</vt:lpstr>
      <vt:lpstr>Devices</vt:lpstr>
      <vt:lpstr>The Web</vt:lpstr>
      <vt:lpstr>Clients and Servers</vt:lpstr>
      <vt:lpstr>Role of Server</vt:lpstr>
      <vt:lpstr>Role of Client</vt:lpstr>
      <vt:lpstr>Hyper Text Markup Language</vt:lpstr>
      <vt:lpstr>HTML</vt:lpstr>
      <vt:lpstr>HTML Tags (more correctly called Elements)</vt:lpstr>
      <vt:lpstr>The Page</vt:lpstr>
      <vt:lpstr>PowerPoint Presentation</vt:lpstr>
      <vt:lpstr>HTML Complete List.</vt:lpstr>
      <vt:lpstr>Complete List by Purpose (1)</vt:lpstr>
      <vt:lpstr>Complete List by Purpose (2)</vt:lpstr>
      <vt:lpstr>Moodle</vt:lpstr>
      <vt:lpstr>Labs Philosophy</vt:lpstr>
      <vt:lpstr>PowerPoint Presentation</vt:lpstr>
      <vt:lpstr>PowerPoint Presentation</vt:lpstr>
      <vt:lpstr>PowerPoint Presentation</vt:lpstr>
      <vt:lpstr>Objectives for Lab 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Brenda Mullally</dc:creator>
  <cp:lastModifiedBy>James Mullally</cp:lastModifiedBy>
  <cp:revision>26</cp:revision>
  <dcterms:modified xsi:type="dcterms:W3CDTF">2015-07-29T12:30:28Z</dcterms:modified>
</cp:coreProperties>
</file>